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869"/>
    <a:srgbClr val="E6343F"/>
    <a:srgbClr val="CD1024"/>
    <a:srgbClr val="F5C7D2"/>
    <a:srgbClr val="F08D7F"/>
    <a:srgbClr val="FE1603"/>
    <a:srgbClr val="3377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37"/>
  </p:normalViewPr>
  <p:slideViewPr>
    <p:cSldViewPr snapToGrid="0" snapToObjects="1">
      <p:cViewPr varScale="1">
        <p:scale>
          <a:sx n="109" d="100"/>
          <a:sy n="109" d="100"/>
        </p:scale>
        <p:origin x="119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070B5-83D3-1E44-8411-D8BC0A34D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5557C0-7DC1-5E4C-8F12-30787752A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E7D8D-A044-DF46-9795-2707C463A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36534-945E-CA48-BB2A-CEE0AF378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07143-2415-EC43-9C23-E0E344323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7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50436-0347-FB46-B2AA-62D364237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74A473-C087-EB46-A351-4DB516374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773EA-303A-F941-BE70-A5C0FD9A4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0B9D3-844A-B842-A3CC-27E3A6C0A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266DF-B764-2B44-AFBC-07FFB2734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7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EC977C-AA50-C54E-97B4-EE03D77D73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8A4C94-F632-7940-8B50-0E92D8622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12559-E102-3846-BEA1-0C65104F7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EF7D4-CE7C-3047-BBDC-3CB58A65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92A42-D861-B34A-8C11-125287ED6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1BA7F-3228-9B48-8712-51D22E527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8B86E-3D37-2548-A148-0957FAD48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45CDC-D6A2-1B46-8D3A-33659CA1D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C77A8-8A8E-AD49-8957-BEAFD8868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19317-BCAD-2547-A7F5-2849ED11C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5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1DDF3-4E62-A149-BD3E-BC9916206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C8712-54CC-8D49-9A2F-329997B1D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CDD6A-DA3E-B146-B130-13491EA90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40A7D-8910-4245-9AA9-C192B55BE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4FF7F-8808-B04C-9651-27323DEEC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3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FBE6C-3EE1-034B-BCC6-ABB9321AB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D7A86-E055-994A-9945-8948657B65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44CCC0-64D0-4142-9FB4-24EC466CC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86B68-1A07-6341-B302-3FD08895C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AB4F0B-E2F1-6A40-B293-DACA679DD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DE2D1-79E2-D44A-9603-5198AF57D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6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D215D-C02A-684A-94B6-E8B9E8D41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A1E808-4186-4042-B94C-5819A8658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8B9D1B-B431-5F4E-A172-68801E681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77206E-9EE5-7042-82B0-2B42122ED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AE4CE3-F039-8F4E-A8F3-8AFA2CFDD9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96FF82-D27F-BC42-BF18-9BD0BFA1A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137B02-3A8C-FB48-8309-9AFB82A4B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C4F562-B9C3-BA4A-B594-F3E7C6ACE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1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BFF88-DBE3-9941-BC21-35DAFABDA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4761B-D0CC-B246-A1B1-06BE22FC7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B8A3C8-02F7-5048-BD91-C60645F6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87DFC4-5BBB-AF4E-984C-299184E21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9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903A5B-7457-8848-802B-09B44AD6B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FCE51B-03DB-D34E-A84B-1EAFF9519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E795E0-054F-7C4F-A02D-509ED36B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B8F34-6CD0-2B40-B84B-8FD65933C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98A72-233B-DB46-A329-D20ABA47C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4E8B0-C44D-9549-96CA-97981781F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8E6FD-50E7-3942-BD8F-01A3FE742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A17076-2EFE-1E4F-865A-23AB68CED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EC655-153D-F143-853A-4339FC0DF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8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C34C9-E28C-EF4B-A807-CAD5A7137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25CF3A-57FA-8D4E-8A9B-96EB2FC34C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C01CB-0597-C84D-8261-3544195B5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27A88-AEDE-9342-99F6-1C5CD87B4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20EE-A1A7-254B-B23B-13E4E2BEF61E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DC31A-3226-7A44-9327-0A7A97EBC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C733C-8268-C24B-A53E-FACBDA6E8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7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8DE6CA-592D-7541-9985-18DBC1E07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79508-97AF-1542-A80B-D1B977F18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FF330-FEC5-2C49-8411-FBC89C558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B20EE-A1A7-254B-B23B-13E4E2BEF61E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B1D4B-1E58-D849-8196-FE07A6FDA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1FA64-6D39-144C-881D-77370B8DD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F9F90-E0DE-454A-B945-30DCB017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7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3CC74-A581-2A4A-99F1-AA1AC587CA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51019" y="-76063"/>
            <a:ext cx="7154526" cy="62098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 smtClean="0">
                <a:solidFill>
                  <a:srgbClr val="CD1024"/>
                </a:solidFill>
                <a:latin typeface="Segoe Print" panose="02000800000000000000" pitchFamily="2" charset="0"/>
                <a:cs typeface="PHOSPHATE INLINE" panose="02000506050000020004" pitchFamily="2" charset="77"/>
              </a:rPr>
              <a:t>Y4-5 </a:t>
            </a:r>
            <a:r>
              <a:rPr lang="en-US" sz="2400" b="1" u="sng" dirty="0">
                <a:solidFill>
                  <a:srgbClr val="CD1024"/>
                </a:solidFill>
                <a:latin typeface="Segoe Print" panose="02000800000000000000" pitchFamily="2" charset="0"/>
                <a:cs typeface="PHOSPHATE INLINE" panose="02000506050000020004" pitchFamily="2" charset="77"/>
              </a:rPr>
              <a:t>Knowledge </a:t>
            </a:r>
            <a:r>
              <a:rPr lang="en-US" sz="2400" b="1" u="sng" dirty="0" err="1">
                <a:solidFill>
                  <a:srgbClr val="CD1024"/>
                </a:solidFill>
                <a:latin typeface="Segoe Print" panose="02000800000000000000" pitchFamily="2" charset="0"/>
                <a:cs typeface="PHOSPHATE INLINE" panose="02000506050000020004" pitchFamily="2" charset="77"/>
              </a:rPr>
              <a:t>Organiser</a:t>
            </a:r>
            <a:r>
              <a:rPr lang="en-US" sz="2400" b="1" u="sng" dirty="0">
                <a:solidFill>
                  <a:srgbClr val="CD1024"/>
                </a:solidFill>
                <a:latin typeface="Segoe Print" panose="02000800000000000000" pitchFamily="2" charset="0"/>
                <a:cs typeface="PHOSPHATE INLINE" panose="02000506050000020004" pitchFamily="2" charset="77"/>
              </a:rPr>
              <a:t> – London Calling!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4B6874-DA13-9540-9B23-8361E6258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614906"/>
              </p:ext>
            </p:extLst>
          </p:nvPr>
        </p:nvGraphicFramePr>
        <p:xfrm>
          <a:off x="5223641" y="4200848"/>
          <a:ext cx="6744521" cy="261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262">
                  <a:extLst>
                    <a:ext uri="{9D8B030D-6E8A-4147-A177-3AD203B41FA5}">
                      <a16:colId xmlns:a16="http://schemas.microsoft.com/office/drawing/2014/main" val="3519239692"/>
                    </a:ext>
                  </a:extLst>
                </a:gridCol>
                <a:gridCol w="5462259">
                  <a:extLst>
                    <a:ext uri="{9D8B030D-6E8A-4147-A177-3AD203B41FA5}">
                      <a16:colId xmlns:a16="http://schemas.microsoft.com/office/drawing/2014/main" val="3153744283"/>
                    </a:ext>
                  </a:extLst>
                </a:gridCol>
              </a:tblGrid>
              <a:tr h="37751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Segoe Print" panose="02000800000000000000" pitchFamily="2" charset="0"/>
                        </a:rPr>
                        <a:t>Key Vocabulary </a:t>
                      </a:r>
                    </a:p>
                  </a:txBody>
                  <a:tcPr>
                    <a:solidFill>
                      <a:srgbClr val="CD102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Segoe Print" panose="02000800000000000000" pitchFamily="2" charset="0"/>
                        </a:rPr>
                        <a:t>Definition </a:t>
                      </a:r>
                    </a:p>
                  </a:txBody>
                  <a:tcPr>
                    <a:solidFill>
                      <a:srgbClr val="CD10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392716"/>
                  </a:ext>
                </a:extLst>
              </a:tr>
              <a:tr h="251517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County 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Segoe Print" panose="02000800000000000000" pitchFamily="2" charset="0"/>
                          <a:ea typeface="+mn-ea"/>
                          <a:cs typeface="+mn-cs"/>
                        </a:rPr>
                        <a:t>Areas that countries or states are divided into. </a:t>
                      </a:r>
                      <a:endParaRPr lang="en-GB" sz="1100" dirty="0"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547873"/>
                  </a:ext>
                </a:extLst>
              </a:tr>
              <a:tr h="251517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U.K.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Segoe Print" panose="02000800000000000000" pitchFamily="2" charset="0"/>
                          <a:ea typeface="+mn-ea"/>
                          <a:cs typeface="+mn-cs"/>
                        </a:rPr>
                        <a:t>The United Kingdom of Great Britain and Northern Ireland. </a:t>
                      </a:r>
                      <a:endParaRPr lang="en-GB" sz="1100" dirty="0"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383848"/>
                  </a:ext>
                </a:extLst>
              </a:tr>
              <a:tr h="251517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Great Britain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Segoe Print" panose="02000800000000000000" pitchFamily="2" charset="0"/>
                          <a:ea typeface="+mn-ea"/>
                          <a:cs typeface="+mn-cs"/>
                        </a:rPr>
                        <a:t>England, Scotland and Wales. </a:t>
                      </a:r>
                      <a:endParaRPr lang="en-GB" sz="1100" dirty="0"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356985"/>
                  </a:ext>
                </a:extLst>
              </a:tr>
              <a:tr h="363673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Agriculture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Segoe Print" panose="02000800000000000000" pitchFamily="2" charset="0"/>
                          <a:ea typeface="+mn-ea"/>
                          <a:cs typeface="+mn-cs"/>
                        </a:rPr>
                        <a:t>Another word for farming. The growing and harvesting of crops and/or breeding animals. </a:t>
                      </a:r>
                      <a:endParaRPr lang="en-GB" sz="1100" dirty="0"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165080"/>
                  </a:ext>
                </a:extLst>
              </a:tr>
              <a:tr h="251517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Rural 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Segoe Print" panose="02000800000000000000" pitchFamily="2" charset="0"/>
                          <a:ea typeface="+mn-ea"/>
                          <a:cs typeface="+mn-cs"/>
                        </a:rPr>
                        <a:t>Countryside or farmland. </a:t>
                      </a:r>
                      <a:endParaRPr lang="en-GB" sz="1100" dirty="0"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363739"/>
                  </a:ext>
                </a:extLst>
              </a:tr>
              <a:tr h="251517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Urban 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Segoe Print" panose="02000800000000000000" pitchFamily="2" charset="0"/>
                          <a:ea typeface="+mn-ea"/>
                          <a:cs typeface="+mn-cs"/>
                        </a:rPr>
                        <a:t>Towns and cities. </a:t>
                      </a:r>
                      <a:endParaRPr lang="en-GB" sz="1100" dirty="0"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896920"/>
                  </a:ext>
                </a:extLst>
              </a:tr>
              <a:tr h="241986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Segoe Print" panose="02000800000000000000" pitchFamily="2" charset="0"/>
                        </a:rPr>
                        <a:t>Island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Segoe Print" panose="02000800000000000000" pitchFamily="2" charset="0"/>
                          <a:ea typeface="+mn-ea"/>
                          <a:cs typeface="+mn-cs"/>
                        </a:rPr>
                        <a:t>A piece of land that is completely surrounded by water. </a:t>
                      </a:r>
                      <a:endParaRPr lang="en-GB" sz="1100" dirty="0">
                        <a:effectLst/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665213"/>
                  </a:ext>
                </a:extLst>
              </a:tr>
              <a:tr h="241986">
                <a:tc>
                  <a:txBody>
                    <a:bodyPr/>
                    <a:lstStyle/>
                    <a:p>
                      <a:r>
                        <a:rPr lang="en-GB" sz="1100" b="1" dirty="0">
                          <a:effectLst/>
                          <a:latin typeface="Segoe Print" panose="02000800000000000000" pitchFamily="2" charset="0"/>
                        </a:rPr>
                        <a:t>Sea</a:t>
                      </a:r>
                    </a:p>
                  </a:txBody>
                  <a:tcPr anchor="ctr">
                    <a:solidFill>
                      <a:srgbClr val="F5C7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Segoe Print" panose="02000800000000000000" pitchFamily="2" charset="0"/>
                        </a:rPr>
                        <a:t>A large area of salty water that is part of </a:t>
                      </a:r>
                      <a:r>
                        <a:rPr lang="en-GB" sz="1100">
                          <a:effectLst/>
                          <a:latin typeface="Segoe Print" panose="02000800000000000000" pitchFamily="2" charset="0"/>
                        </a:rPr>
                        <a:t>an ocean. </a:t>
                      </a:r>
                      <a:endParaRPr lang="en-GB" sz="1100" dirty="0">
                        <a:effectLst/>
                        <a:latin typeface="Segoe Print" panose="020008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623885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CE866B4C-29C6-1846-B269-97C76C253B70}"/>
              </a:ext>
            </a:extLst>
          </p:cNvPr>
          <p:cNvSpPr txBox="1"/>
          <p:nvPr/>
        </p:nvSpPr>
        <p:spPr>
          <a:xfrm>
            <a:off x="8234350" y="742899"/>
            <a:ext cx="3729387" cy="1954381"/>
          </a:xfrm>
          <a:prstGeom prst="rect">
            <a:avLst/>
          </a:prstGeom>
          <a:noFill/>
          <a:ln w="28575">
            <a:solidFill>
              <a:srgbClr val="CD1024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u="sng" dirty="0">
                <a:latin typeface="Segoe Print" panose="02000800000000000000" pitchFamily="2" charset="0"/>
              </a:rPr>
              <a:t>London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The </a:t>
            </a:r>
            <a:r>
              <a:rPr lang="en-US" sz="1100" dirty="0">
                <a:solidFill>
                  <a:srgbClr val="C00000"/>
                </a:solidFill>
                <a:latin typeface="Segoe Print" panose="02000800000000000000" pitchFamily="2" charset="0"/>
              </a:rPr>
              <a:t>capital city </a:t>
            </a:r>
            <a:r>
              <a:rPr lang="en-US" sz="1100" dirty="0">
                <a:latin typeface="Segoe Print" panose="02000800000000000000" pitchFamily="2" charset="0"/>
              </a:rPr>
              <a:t>of the UK and England is </a:t>
            </a:r>
            <a:r>
              <a:rPr lang="en-US" sz="1100" dirty="0">
                <a:solidFill>
                  <a:srgbClr val="C00000"/>
                </a:solidFill>
                <a:latin typeface="Segoe Print" panose="02000800000000000000" pitchFamily="2" charset="0"/>
              </a:rPr>
              <a:t>London.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London is the </a:t>
            </a:r>
            <a:r>
              <a:rPr lang="en-US" sz="1100" dirty="0">
                <a:solidFill>
                  <a:srgbClr val="C00000"/>
                </a:solidFill>
                <a:latin typeface="Segoe Print" panose="02000800000000000000" pitchFamily="2" charset="0"/>
              </a:rPr>
              <a:t>largest city in the UK</a:t>
            </a:r>
            <a:r>
              <a:rPr lang="en-US" sz="1100" dirty="0">
                <a:latin typeface="Segoe Print" panose="02000800000000000000" pitchFamily="2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100 years ago, London was the biggest city in the world.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It was founded by the Romans and The River Thames runs through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Landmarks include Big Ben, Houses of Parliament and Buckingham Palace.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latin typeface="Segoe Print" panose="02000800000000000000" pitchFamily="2" charset="0"/>
            </a:endParaRPr>
          </a:p>
        </p:txBody>
      </p:sp>
      <p:pic>
        <p:nvPicPr>
          <p:cNvPr id="1032" name="Picture 8" descr="Identifying the countries and capitals of the United Kingdom - KS1/KS2 |  Teaching Resources">
            <a:extLst>
              <a:ext uri="{FF2B5EF4-FFF2-40B4-BE49-F238E27FC236}">
                <a16:creationId xmlns:a16="http://schemas.microsoft.com/office/drawing/2014/main" id="{5EC0429E-94A2-E244-A061-D89E25344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3" y="774277"/>
            <a:ext cx="4969852" cy="601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A77E0AE-5E40-8B42-A9ED-C9AFAA2C1A9E}"/>
              </a:ext>
            </a:extLst>
          </p:cNvPr>
          <p:cNvSpPr txBox="1"/>
          <p:nvPr/>
        </p:nvSpPr>
        <p:spPr>
          <a:xfrm>
            <a:off x="4689012" y="2107276"/>
            <a:ext cx="3209685" cy="1954381"/>
          </a:xfrm>
          <a:prstGeom prst="rect">
            <a:avLst/>
          </a:prstGeom>
          <a:noFill/>
          <a:ln w="28575">
            <a:solidFill>
              <a:srgbClr val="CD1024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u="sng" dirty="0">
                <a:latin typeface="Segoe Print" panose="02000800000000000000" pitchFamily="2" charset="0"/>
              </a:rPr>
              <a:t>England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England is the largest of the four countries within the UK.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The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highest mountain </a:t>
            </a:r>
            <a:r>
              <a:rPr lang="en-US" sz="1100" dirty="0">
                <a:latin typeface="Segoe Print" panose="02000800000000000000" pitchFamily="2" charset="0"/>
              </a:rPr>
              <a:t>in England is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Scafell Pike </a:t>
            </a:r>
            <a:r>
              <a:rPr lang="en-US" sz="1100" dirty="0">
                <a:latin typeface="Segoe Print" panose="02000800000000000000" pitchFamily="2" charset="0"/>
              </a:rPr>
              <a:t>(977m).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The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longest river </a:t>
            </a:r>
            <a:r>
              <a:rPr lang="en-US" sz="1100" dirty="0">
                <a:latin typeface="Segoe Print" panose="02000800000000000000" pitchFamily="2" charset="0"/>
              </a:rPr>
              <a:t>in England is the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River Thames </a:t>
            </a:r>
            <a:r>
              <a:rPr lang="en-US" sz="1100" dirty="0">
                <a:latin typeface="Segoe Print" panose="02000800000000000000" pitchFamily="2" charset="0"/>
              </a:rPr>
              <a:t>(346 km).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The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largest lake </a:t>
            </a:r>
            <a:r>
              <a:rPr lang="en-US" sz="1100" dirty="0">
                <a:latin typeface="Segoe Print" panose="02000800000000000000" pitchFamily="2" charset="0"/>
              </a:rPr>
              <a:t>in England is Lake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Windermere.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England has a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population </a:t>
            </a:r>
            <a:r>
              <a:rPr lang="en-US" sz="1100" dirty="0">
                <a:latin typeface="Segoe Print" panose="02000800000000000000" pitchFamily="2" charset="0"/>
              </a:rPr>
              <a:t>of 53.5 million people.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0389D4-0AE3-C543-BF36-A3CE9E74A185}"/>
              </a:ext>
            </a:extLst>
          </p:cNvPr>
          <p:cNvSpPr txBox="1"/>
          <p:nvPr/>
        </p:nvSpPr>
        <p:spPr>
          <a:xfrm>
            <a:off x="3518645" y="703729"/>
            <a:ext cx="4553300" cy="1277273"/>
          </a:xfrm>
          <a:prstGeom prst="rect">
            <a:avLst/>
          </a:prstGeom>
          <a:noFill/>
          <a:ln w="28575">
            <a:solidFill>
              <a:srgbClr val="CD1024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u="sng" dirty="0">
                <a:latin typeface="Segoe Print" panose="02000800000000000000" pitchFamily="2" charset="0"/>
              </a:rPr>
              <a:t>United Kingdom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The United Kingdom, also known as the UK, is a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country </a:t>
            </a:r>
            <a:r>
              <a:rPr lang="en-US" sz="1100" dirty="0">
                <a:latin typeface="Segoe Print" panose="02000800000000000000" pitchFamily="2" charset="0"/>
              </a:rPr>
              <a:t>located in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Europe.</a:t>
            </a:r>
            <a:r>
              <a:rPr lang="en-US" sz="1100" dirty="0">
                <a:latin typeface="Segoe Print" panose="02000800000000000000" pitchFamily="2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The UK includes the countries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England, Scotland, Wales </a:t>
            </a:r>
            <a:r>
              <a:rPr lang="en-US" sz="1100" dirty="0">
                <a:latin typeface="Segoe Print" panose="02000800000000000000" pitchFamily="2" charset="0"/>
              </a:rPr>
              <a:t>and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Northern Ireland</a:t>
            </a:r>
            <a:r>
              <a:rPr lang="en-US" sz="1100" dirty="0">
                <a:latin typeface="Segoe Print" panose="02000800000000000000" pitchFamily="2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Segoe Print" panose="02000800000000000000" pitchFamily="2" charset="0"/>
              </a:rPr>
              <a:t>The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coastline</a:t>
            </a:r>
            <a:r>
              <a:rPr lang="en-US" sz="1100" dirty="0">
                <a:latin typeface="Segoe Print" panose="02000800000000000000" pitchFamily="2" charset="0"/>
              </a:rPr>
              <a:t> of the UK is over </a:t>
            </a:r>
            <a:r>
              <a:rPr lang="en-US" sz="1100" dirty="0">
                <a:solidFill>
                  <a:srgbClr val="CD1024"/>
                </a:solidFill>
                <a:latin typeface="Segoe Print" panose="02000800000000000000" pitchFamily="2" charset="0"/>
              </a:rPr>
              <a:t>12,000 km long </a:t>
            </a:r>
            <a:r>
              <a:rPr lang="en-US" sz="1100" dirty="0">
                <a:latin typeface="Segoe Print" panose="02000800000000000000" pitchFamily="2" charset="0"/>
              </a:rPr>
              <a:t>– long enough to reach the centre of the Earth and back!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34C76AA-92EB-0F42-8111-44CD3CF91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62" y="152543"/>
            <a:ext cx="1409900" cy="84594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215A8AA-1316-EB40-BAEA-5ECE1D80BA64}"/>
              </a:ext>
            </a:extLst>
          </p:cNvPr>
          <p:cNvSpPr txBox="1"/>
          <p:nvPr/>
        </p:nvSpPr>
        <p:spPr>
          <a:xfrm>
            <a:off x="317202" y="998483"/>
            <a:ext cx="1511595" cy="430887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100" b="1" dirty="0"/>
              <a:t>The flag of England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1" dirty="0"/>
          </a:p>
        </p:txBody>
      </p:sp>
      <p:pic>
        <p:nvPicPr>
          <p:cNvPr id="1036" name="Picture 12" descr="Houses of Parliament | buildings, London, United Kingdom | Britannica">
            <a:extLst>
              <a:ext uri="{FF2B5EF4-FFF2-40B4-BE49-F238E27FC236}">
                <a16:creationId xmlns:a16="http://schemas.microsoft.com/office/drawing/2014/main" id="{0959D829-0E96-654C-B558-59D8B2100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945" y="2822234"/>
            <a:ext cx="2040727" cy="114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Everything you ever wanted to know about the River Thames - Park Grand  London Paddington Blog">
            <a:extLst>
              <a:ext uri="{FF2B5EF4-FFF2-40B4-BE49-F238E27FC236}">
                <a16:creationId xmlns:a16="http://schemas.microsoft.com/office/drawing/2014/main" id="{A3A8CA51-7234-F64B-B9F5-076E3BF48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0035" y="2822234"/>
            <a:ext cx="1615389" cy="110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C7FB6A42-DBFC-1241-9BC8-0573431D809A}"/>
              </a:ext>
            </a:extLst>
          </p:cNvPr>
          <p:cNvSpPr txBox="1"/>
          <p:nvPr/>
        </p:nvSpPr>
        <p:spPr>
          <a:xfrm>
            <a:off x="7958528" y="3936732"/>
            <a:ext cx="2154144" cy="430887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Segoe Print" panose="02000800000000000000" pitchFamily="2" charset="0"/>
              </a:rPr>
              <a:t>The Houses of Parliament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100" b="1" dirty="0">
              <a:latin typeface="Segoe Print" panose="02000800000000000000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8DE25C4-5324-4C41-AB3D-F8B72D99AB6E}"/>
              </a:ext>
            </a:extLst>
          </p:cNvPr>
          <p:cNvSpPr txBox="1"/>
          <p:nvPr/>
        </p:nvSpPr>
        <p:spPr>
          <a:xfrm>
            <a:off x="10112672" y="3928700"/>
            <a:ext cx="2154144" cy="430887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Segoe Print" panose="02000800000000000000" pitchFamily="2" charset="0"/>
              </a:rPr>
              <a:t>The River Thames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100" b="1" dirty="0">
              <a:latin typeface="Segoe Print" panose="02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695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6082</TotalTime>
  <Words>274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PHOSPHATE INLINE</vt:lpstr>
      <vt:lpstr>Segoe Print</vt:lpstr>
      <vt:lpstr>Office Theme</vt:lpstr>
      <vt:lpstr>Y4-5 Knowledge Organiser – London Calling!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Y5 Knowledge Organiser - Changes</dc:title>
  <dc:creator>Victoria Reid</dc:creator>
  <cp:lastModifiedBy>S Snow</cp:lastModifiedBy>
  <cp:revision>22</cp:revision>
  <cp:lastPrinted>2025-02-10T15:56:58Z</cp:lastPrinted>
  <dcterms:created xsi:type="dcterms:W3CDTF">2021-05-16T16:50:34Z</dcterms:created>
  <dcterms:modified xsi:type="dcterms:W3CDTF">2025-02-25T11:36:58Z</dcterms:modified>
</cp:coreProperties>
</file>