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164" autoAdjust="0"/>
  </p:normalViewPr>
  <p:slideViewPr>
    <p:cSldViewPr>
      <p:cViewPr varScale="1">
        <p:scale>
          <a:sx n="58" d="100"/>
          <a:sy n="58" d="100"/>
        </p:scale>
        <p:origin x="1520" y="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5AE21-CF14-442C-B237-346F207697CD}" type="datetimeFigureOut">
              <a:rPr lang="en-GB" smtClean="0"/>
              <a:t>10/10/2022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B601E-2D9A-4C4B-8B7D-1CCEB8060B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080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5AE21-CF14-442C-B237-346F207697CD}" type="datetimeFigureOut">
              <a:rPr lang="en-GB" smtClean="0"/>
              <a:t>10/10/2022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B601E-2D9A-4C4B-8B7D-1CCEB8060B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4108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5AE21-CF14-442C-B237-346F207697CD}" type="datetimeFigureOut">
              <a:rPr lang="en-GB" smtClean="0"/>
              <a:t>10/10/2022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B601E-2D9A-4C4B-8B7D-1CCEB8060B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9961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5AE21-CF14-442C-B237-346F207697CD}" type="datetimeFigureOut">
              <a:rPr lang="en-GB" smtClean="0"/>
              <a:t>10/10/2022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B601E-2D9A-4C4B-8B7D-1CCEB8060B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0301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5AE21-CF14-442C-B237-346F207697CD}" type="datetimeFigureOut">
              <a:rPr lang="en-GB" smtClean="0"/>
              <a:t>10/10/2022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B601E-2D9A-4C4B-8B7D-1CCEB8060B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326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5AE21-CF14-442C-B237-346F207697CD}" type="datetimeFigureOut">
              <a:rPr lang="en-GB" smtClean="0"/>
              <a:t>10/10/2022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B601E-2D9A-4C4B-8B7D-1CCEB8060B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4251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5AE21-CF14-442C-B237-346F207697CD}" type="datetimeFigureOut">
              <a:rPr lang="en-GB" smtClean="0"/>
              <a:t>10/10/2022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B601E-2D9A-4C4B-8B7D-1CCEB8060B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5703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5AE21-CF14-442C-B237-346F207697CD}" type="datetimeFigureOut">
              <a:rPr lang="en-GB" smtClean="0"/>
              <a:t>10/10/2022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B601E-2D9A-4C4B-8B7D-1CCEB8060B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0166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5AE21-CF14-442C-B237-346F207697CD}" type="datetimeFigureOut">
              <a:rPr lang="en-GB" smtClean="0"/>
              <a:t>10/10/2022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B601E-2D9A-4C4B-8B7D-1CCEB8060B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5320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5AE21-CF14-442C-B237-346F207697CD}" type="datetimeFigureOut">
              <a:rPr lang="en-GB" smtClean="0"/>
              <a:t>10/10/2022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B601E-2D9A-4C4B-8B7D-1CCEB8060B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5575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5AE21-CF14-442C-B237-346F207697CD}" type="datetimeFigureOut">
              <a:rPr lang="en-GB" smtClean="0"/>
              <a:t>10/10/2022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B601E-2D9A-4C4B-8B7D-1CCEB8060B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1291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85AE21-CF14-442C-B237-346F207697CD}" type="datetimeFigureOut">
              <a:rPr lang="en-GB" smtClean="0"/>
              <a:t>10/10/2022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5B601E-2D9A-4C4B-8B7D-1CCEB8060B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105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8217573"/>
              </p:ext>
            </p:extLst>
          </p:nvPr>
        </p:nvGraphicFramePr>
        <p:xfrm>
          <a:off x="107504" y="764704"/>
          <a:ext cx="2160240" cy="60263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50869"/>
                <a:gridCol w="1209371"/>
              </a:tblGrid>
              <a:tr h="290241"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 dirty="0">
                          <a:effectLst/>
                        </a:rPr>
                        <a:t>Key Information </a:t>
                      </a:r>
                      <a:endParaRPr lang="en-GB" sz="1100" dirty="0">
                        <a:solidFill>
                          <a:srgbClr val="000000"/>
                        </a:solidFill>
                        <a:effectLst/>
                        <a:latin typeface="Century Gothic"/>
                        <a:ea typeface="Calibri"/>
                        <a:cs typeface="Century Gothic"/>
                      </a:endParaRPr>
                    </a:p>
                  </a:txBody>
                  <a:tcPr marL="61601" marR="61601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40187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Currency: 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Century Gothic"/>
                        <a:ea typeface="Calibri"/>
                        <a:cs typeface="Century Gothic"/>
                      </a:endParaRPr>
                    </a:p>
                  </a:txBody>
                  <a:tcPr marL="61601" marR="6160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b="1" dirty="0">
                          <a:effectLst/>
                        </a:rPr>
                        <a:t>Mexican peso </a:t>
                      </a:r>
                      <a:r>
                        <a:rPr lang="en-GB" sz="900" b="1" dirty="0" smtClean="0">
                          <a:effectLst/>
                        </a:rPr>
                        <a:t> &amp; US dollar</a:t>
                      </a:r>
                      <a:endParaRPr lang="en-GB" sz="1100" b="1" dirty="0">
                        <a:solidFill>
                          <a:srgbClr val="000000"/>
                        </a:solidFill>
                        <a:effectLst/>
                        <a:latin typeface="Century Gothic"/>
                        <a:ea typeface="Calibri"/>
                        <a:cs typeface="Century Gothic"/>
                      </a:endParaRPr>
                    </a:p>
                  </a:txBody>
                  <a:tcPr marL="61601" marR="61601" marT="0" marB="0"/>
                </a:tc>
              </a:tr>
              <a:tr h="22326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Language: 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Century Gothic"/>
                        <a:ea typeface="Calibri"/>
                        <a:cs typeface="Century Gothic"/>
                      </a:endParaRPr>
                    </a:p>
                  </a:txBody>
                  <a:tcPr marL="61601" marR="6160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b="1" dirty="0" smtClean="0">
                          <a:effectLst/>
                        </a:rPr>
                        <a:t>Spanish</a:t>
                      </a:r>
                      <a:endParaRPr lang="en-GB" sz="1100" b="1" dirty="0">
                        <a:solidFill>
                          <a:srgbClr val="000000"/>
                        </a:solidFill>
                        <a:effectLst/>
                        <a:latin typeface="Century Gothic"/>
                        <a:ea typeface="Calibri"/>
                        <a:cs typeface="Century Gothic"/>
                      </a:endParaRPr>
                    </a:p>
                  </a:txBody>
                  <a:tcPr marL="61601" marR="61601" marT="0" marB="0"/>
                </a:tc>
              </a:tr>
              <a:tr h="40187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Religion: 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Century Gothic"/>
                        <a:ea typeface="Calibri"/>
                        <a:cs typeface="Century Gothic"/>
                      </a:endParaRPr>
                    </a:p>
                  </a:txBody>
                  <a:tcPr marL="61601" marR="6160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b="1" dirty="0">
                          <a:effectLst/>
                        </a:rPr>
                        <a:t>Christianity – Roman Catholic </a:t>
                      </a:r>
                      <a:endParaRPr lang="en-GB" sz="1100" b="1" dirty="0">
                        <a:solidFill>
                          <a:srgbClr val="000000"/>
                        </a:solidFill>
                        <a:effectLst/>
                        <a:latin typeface="Century Gothic"/>
                        <a:ea typeface="Calibri"/>
                        <a:cs typeface="Century Gothic"/>
                      </a:endParaRPr>
                    </a:p>
                  </a:txBody>
                  <a:tcPr marL="61601" marR="61601" marT="0" marB="0"/>
                </a:tc>
              </a:tr>
              <a:tr h="22326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Continent: 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Century Gothic"/>
                        <a:ea typeface="Calibri"/>
                        <a:cs typeface="Century Gothic"/>
                      </a:endParaRPr>
                    </a:p>
                  </a:txBody>
                  <a:tcPr marL="61601" marR="6160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b="1" dirty="0">
                          <a:effectLst/>
                        </a:rPr>
                        <a:t>North America </a:t>
                      </a:r>
                      <a:endParaRPr lang="en-GB" sz="1100" b="1" dirty="0">
                        <a:solidFill>
                          <a:srgbClr val="000000"/>
                        </a:solidFill>
                        <a:effectLst/>
                        <a:latin typeface="Century Gothic"/>
                        <a:ea typeface="Calibri"/>
                        <a:cs typeface="Century Gothic"/>
                      </a:endParaRPr>
                    </a:p>
                  </a:txBody>
                  <a:tcPr marL="61601" marR="61601" marT="0" marB="0"/>
                </a:tc>
              </a:tr>
              <a:tr h="22326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Capital city: 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Century Gothic"/>
                        <a:ea typeface="Calibri"/>
                        <a:cs typeface="Century Gothic"/>
                      </a:endParaRPr>
                    </a:p>
                  </a:txBody>
                  <a:tcPr marL="61601" marR="6160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b="1">
                          <a:effectLst/>
                        </a:rPr>
                        <a:t>Mexico City </a:t>
                      </a:r>
                      <a:endParaRPr lang="en-GB" sz="1100" b="1">
                        <a:solidFill>
                          <a:srgbClr val="000000"/>
                        </a:solidFill>
                        <a:effectLst/>
                        <a:latin typeface="Century Gothic"/>
                        <a:ea typeface="Calibri"/>
                        <a:cs typeface="Century Gothic"/>
                      </a:endParaRPr>
                    </a:p>
                  </a:txBody>
                  <a:tcPr marL="61601" marR="61601" marT="0" marB="0"/>
                </a:tc>
              </a:tr>
              <a:tr h="80374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Flight time: 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Century Gothic"/>
                        <a:ea typeface="Calibri"/>
                        <a:cs typeface="Century Gothic"/>
                      </a:endParaRPr>
                    </a:p>
                  </a:txBody>
                  <a:tcPr marL="61601" marR="6160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b="1" dirty="0">
                          <a:effectLst/>
                        </a:rPr>
                        <a:t>It would take </a:t>
                      </a:r>
                      <a:r>
                        <a:rPr lang="en-GB" sz="900" b="1" dirty="0" smtClean="0">
                          <a:effectLst/>
                        </a:rPr>
                        <a:t>11</a:t>
                      </a:r>
                      <a:r>
                        <a:rPr lang="en-GB" sz="900" b="1" baseline="0" dirty="0" smtClean="0">
                          <a:effectLst/>
                        </a:rPr>
                        <a:t> hours to fly directly from </a:t>
                      </a:r>
                      <a:r>
                        <a:rPr lang="en-GB" sz="900" b="1" dirty="0" smtClean="0">
                          <a:effectLst/>
                        </a:rPr>
                        <a:t>Manchester </a:t>
                      </a:r>
                      <a:r>
                        <a:rPr lang="en-GB" sz="900" b="1" dirty="0">
                          <a:effectLst/>
                        </a:rPr>
                        <a:t>to </a:t>
                      </a:r>
                      <a:r>
                        <a:rPr lang="en-GB" sz="900" b="1" dirty="0" smtClean="0">
                          <a:effectLst/>
                        </a:rPr>
                        <a:t>Mexico.</a:t>
                      </a:r>
                      <a:endParaRPr lang="en-GB" sz="1100" b="1" dirty="0">
                        <a:solidFill>
                          <a:srgbClr val="000000"/>
                        </a:solidFill>
                        <a:effectLst/>
                        <a:latin typeface="Century Gothic"/>
                        <a:ea typeface="Calibri"/>
                        <a:cs typeface="Century Gothic"/>
                      </a:endParaRPr>
                    </a:p>
                  </a:txBody>
                  <a:tcPr marL="61601" marR="61601" marT="0" marB="0"/>
                </a:tc>
              </a:tr>
              <a:tr h="80374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Mexican Foods: 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Century Gothic"/>
                        <a:ea typeface="Calibri"/>
                        <a:cs typeface="Century Gothic"/>
                      </a:endParaRPr>
                    </a:p>
                  </a:txBody>
                  <a:tcPr marL="61601" marR="6160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b="1" dirty="0">
                          <a:effectLst/>
                        </a:rPr>
                        <a:t>Nachos, tortilla, guacamole, chili con carne, enchiladas, burritos, tacos </a:t>
                      </a:r>
                      <a:endParaRPr lang="en-GB" sz="1100" b="1" dirty="0">
                        <a:solidFill>
                          <a:srgbClr val="000000"/>
                        </a:solidFill>
                        <a:effectLst/>
                        <a:latin typeface="Century Gothic"/>
                        <a:ea typeface="Calibri"/>
                        <a:cs typeface="Century Gothic"/>
                      </a:endParaRPr>
                    </a:p>
                  </a:txBody>
                  <a:tcPr marL="61601" marR="61601" marT="0" marB="0"/>
                </a:tc>
              </a:tr>
              <a:tr h="60280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Exports: 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Century Gothic"/>
                        <a:ea typeface="Calibri"/>
                        <a:cs typeface="Century Gothic"/>
                      </a:endParaRPr>
                    </a:p>
                  </a:txBody>
                  <a:tcPr marL="61601" marR="6160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b="1">
                          <a:effectLst/>
                        </a:rPr>
                        <a:t>Corn, oil, fruit, vegetables, silver, coffee, cotton </a:t>
                      </a:r>
                      <a:endParaRPr lang="en-GB" sz="1100" b="1">
                        <a:solidFill>
                          <a:srgbClr val="000000"/>
                        </a:solidFill>
                        <a:effectLst/>
                        <a:latin typeface="Century Gothic"/>
                        <a:ea typeface="Calibri"/>
                        <a:cs typeface="Century Gothic"/>
                      </a:endParaRPr>
                    </a:p>
                  </a:txBody>
                  <a:tcPr marL="61601" marR="61601" marT="0" marB="0"/>
                </a:tc>
              </a:tr>
              <a:tr h="80374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Day of the Dead </a:t>
                      </a:r>
                      <a:endParaRPr lang="en-GB" sz="1000" dirty="0" smtClean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Calibri"/>
                          <a:cs typeface="Century Gothic"/>
                        </a:rPr>
                        <a:t>(</a:t>
                      </a:r>
                      <a:r>
                        <a:rPr lang="en-GB" sz="800" dirty="0" err="1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Calibri"/>
                          <a:cs typeface="Century Gothic"/>
                        </a:rPr>
                        <a:t>Dia</a:t>
                      </a:r>
                      <a:r>
                        <a:rPr lang="en-GB" sz="800" baseline="0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Calibri"/>
                          <a:cs typeface="Century Gothic"/>
                        </a:rPr>
                        <a:t> de la </a:t>
                      </a:r>
                      <a:r>
                        <a:rPr lang="en-GB" sz="800" baseline="0" dirty="0" err="1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Calibri"/>
                          <a:cs typeface="Century Gothic"/>
                        </a:rPr>
                        <a:t>muertos</a:t>
                      </a:r>
                      <a:r>
                        <a:rPr lang="en-GB" sz="800" baseline="0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Calibri"/>
                          <a:cs typeface="Century Gothic"/>
                        </a:rPr>
                        <a:t> )</a:t>
                      </a:r>
                      <a:endParaRPr lang="en-GB" sz="800" dirty="0">
                        <a:solidFill>
                          <a:srgbClr val="000000"/>
                        </a:solidFill>
                        <a:effectLst/>
                        <a:latin typeface="Century Gothic"/>
                        <a:ea typeface="Calibri"/>
                        <a:cs typeface="Century Gothic"/>
                      </a:endParaRPr>
                    </a:p>
                  </a:txBody>
                  <a:tcPr marL="61601" marR="6160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b="1" dirty="0">
                          <a:effectLst/>
                        </a:rPr>
                        <a:t>A Mexican festival that runs from 31st </a:t>
                      </a:r>
                      <a:r>
                        <a:rPr lang="en-GB" sz="900" b="1" dirty="0" smtClean="0">
                          <a:effectLst/>
                        </a:rPr>
                        <a:t>October </a:t>
                      </a:r>
                      <a:r>
                        <a:rPr lang="en-GB" sz="900" b="1" dirty="0">
                          <a:effectLst/>
                        </a:rPr>
                        <a:t>– 2nd </a:t>
                      </a:r>
                      <a:r>
                        <a:rPr lang="en-GB" sz="900" b="1" dirty="0" smtClean="0">
                          <a:effectLst/>
                        </a:rPr>
                        <a:t>November </a:t>
                      </a:r>
                      <a:r>
                        <a:rPr lang="en-GB" sz="900" b="1" dirty="0">
                          <a:effectLst/>
                        </a:rPr>
                        <a:t>to celebrate the life of the dead. </a:t>
                      </a:r>
                      <a:endParaRPr lang="en-GB" sz="1100" b="1" dirty="0">
                        <a:solidFill>
                          <a:srgbClr val="000000"/>
                        </a:solidFill>
                        <a:effectLst/>
                        <a:latin typeface="Century Gothic"/>
                        <a:ea typeface="Calibri"/>
                        <a:cs typeface="Century Gothic"/>
                      </a:endParaRPr>
                    </a:p>
                  </a:txBody>
                  <a:tcPr marL="61601" marR="61601" marT="0" marB="0"/>
                </a:tc>
              </a:tr>
              <a:tr h="44652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Countries that border Mexico: 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Century Gothic"/>
                        <a:ea typeface="Calibri"/>
                        <a:cs typeface="Century Gothic"/>
                      </a:endParaRPr>
                    </a:p>
                  </a:txBody>
                  <a:tcPr marL="61601" marR="6160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b="1" dirty="0">
                          <a:effectLst/>
                        </a:rPr>
                        <a:t>USA, Guatemala and </a:t>
                      </a:r>
                      <a:r>
                        <a:rPr lang="en-GB" sz="900" b="1" dirty="0" smtClean="0">
                          <a:effectLst/>
                        </a:rPr>
                        <a:t>Belize</a:t>
                      </a:r>
                      <a:endParaRPr lang="en-GB" sz="1100" b="1" dirty="0">
                        <a:solidFill>
                          <a:srgbClr val="000000"/>
                        </a:solidFill>
                        <a:effectLst/>
                        <a:latin typeface="Century Gothic"/>
                        <a:ea typeface="Calibri"/>
                        <a:cs typeface="Century Gothic"/>
                      </a:endParaRPr>
                    </a:p>
                  </a:txBody>
                  <a:tcPr marL="61601" marR="61601" marT="0" marB="0"/>
                </a:tc>
              </a:tr>
              <a:tr h="66978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Water surrounding Mexico 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Century Gothic"/>
                        <a:ea typeface="Calibri"/>
                        <a:cs typeface="Century Gothic"/>
                      </a:endParaRPr>
                    </a:p>
                  </a:txBody>
                  <a:tcPr marL="61601" marR="6160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b="1" dirty="0">
                          <a:effectLst/>
                        </a:rPr>
                        <a:t>Pacific Ocean, Gulf of Mexico and the Caribbean Sea </a:t>
                      </a:r>
                      <a:endParaRPr lang="en-GB" sz="1100" b="1" dirty="0">
                        <a:solidFill>
                          <a:srgbClr val="000000"/>
                        </a:solidFill>
                        <a:effectLst/>
                        <a:latin typeface="Century Gothic"/>
                        <a:ea typeface="Calibri"/>
                        <a:cs typeface="Century Gothic"/>
                      </a:endParaRPr>
                    </a:p>
                  </a:txBody>
                  <a:tcPr marL="61601" marR="61601" marT="0" marB="0"/>
                </a:tc>
              </a:tr>
            </a:tbl>
          </a:graphicData>
        </a:graphic>
      </p:graphicFrame>
      <p:pic>
        <p:nvPicPr>
          <p:cNvPr id="1026" name="Picture 2" descr="Image result for mexico text fre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51" t="46005" r="10010" b="22872"/>
          <a:stretch/>
        </p:blipFill>
        <p:spPr bwMode="auto">
          <a:xfrm>
            <a:off x="2483768" y="9151"/>
            <a:ext cx="4438898" cy="654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7635379"/>
              </p:ext>
            </p:extLst>
          </p:nvPr>
        </p:nvGraphicFramePr>
        <p:xfrm>
          <a:off x="6818916" y="862959"/>
          <a:ext cx="2304256" cy="59766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6104"/>
                <a:gridCol w="1368152"/>
              </a:tblGrid>
              <a:tr h="388335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Vocabulary 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Meaning </a:t>
                      </a:r>
                      <a:endParaRPr lang="en-GB" sz="1200" dirty="0"/>
                    </a:p>
                  </a:txBody>
                  <a:tcPr/>
                </a:tc>
              </a:tr>
              <a:tr h="825842">
                <a:tc>
                  <a:txBody>
                    <a:bodyPr/>
                    <a:lstStyle/>
                    <a:p>
                      <a:r>
                        <a:rPr lang="en-GB" sz="1000" dirty="0" smtClean="0"/>
                        <a:t>Weather 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b="1" dirty="0" smtClean="0"/>
                        <a:t>The condition of the atmosphere in an area over a short period</a:t>
                      </a:r>
                      <a:r>
                        <a:rPr lang="en-GB" sz="1000" b="1" baseline="0" dirty="0" smtClean="0"/>
                        <a:t> of time.</a:t>
                      </a:r>
                      <a:endParaRPr lang="en-GB" sz="1000" b="1" dirty="0"/>
                    </a:p>
                  </a:txBody>
                  <a:tcPr/>
                </a:tc>
              </a:tr>
              <a:tr h="678369">
                <a:tc>
                  <a:txBody>
                    <a:bodyPr/>
                    <a:lstStyle/>
                    <a:p>
                      <a:r>
                        <a:rPr lang="en-GB" sz="1000" dirty="0" smtClean="0"/>
                        <a:t>Climate 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b="1" dirty="0" smtClean="0"/>
                        <a:t>The weather conditions  of a region over a long time.</a:t>
                      </a:r>
                      <a:endParaRPr lang="en-GB" sz="1000" b="1" dirty="0"/>
                    </a:p>
                  </a:txBody>
                  <a:tcPr/>
                </a:tc>
              </a:tr>
              <a:tr h="825842">
                <a:tc>
                  <a:txBody>
                    <a:bodyPr/>
                    <a:lstStyle/>
                    <a:p>
                      <a:r>
                        <a:rPr lang="en-GB" sz="1000" dirty="0" err="1" smtClean="0"/>
                        <a:t>Dia</a:t>
                      </a:r>
                      <a:r>
                        <a:rPr lang="en-GB" sz="1000" dirty="0" smtClean="0"/>
                        <a:t> de la </a:t>
                      </a:r>
                      <a:r>
                        <a:rPr lang="en-GB" sz="1000" dirty="0" err="1" smtClean="0"/>
                        <a:t>M</a:t>
                      </a:r>
                      <a:r>
                        <a:rPr lang="en-GB" sz="1000" smtClean="0"/>
                        <a:t>uertos</a:t>
                      </a:r>
                      <a:r>
                        <a:rPr lang="en-GB" sz="1000" baseline="0" dirty="0" smtClean="0"/>
                        <a:t> 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b="1" dirty="0" smtClean="0"/>
                        <a:t>Traditional Mexican </a:t>
                      </a:r>
                      <a:r>
                        <a:rPr lang="en-GB" sz="1000" b="1" baseline="0" dirty="0" smtClean="0"/>
                        <a:t> festival, which celebrates the lives of the dead.</a:t>
                      </a:r>
                      <a:endParaRPr lang="en-GB" sz="1000" b="1" dirty="0"/>
                    </a:p>
                  </a:txBody>
                  <a:tcPr/>
                </a:tc>
              </a:tr>
              <a:tr h="796347">
                <a:tc>
                  <a:txBody>
                    <a:bodyPr/>
                    <a:lstStyle/>
                    <a:p>
                      <a:r>
                        <a:rPr lang="en-GB" sz="1000" dirty="0" smtClean="0"/>
                        <a:t>Exports 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The goods or services sent to other countries for money.</a:t>
                      </a:r>
                      <a:endParaRPr lang="en-GB" sz="1800" b="1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973312">
                <a:tc>
                  <a:txBody>
                    <a:bodyPr/>
                    <a:lstStyle/>
                    <a:p>
                      <a:r>
                        <a:rPr lang="en-GB" sz="1000" dirty="0" smtClean="0"/>
                        <a:t>Human geography 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b="1" dirty="0" smtClean="0"/>
                        <a:t>An area of</a:t>
                      </a:r>
                      <a:r>
                        <a:rPr lang="en-GB" sz="1000" b="1" baseline="0" dirty="0" smtClean="0"/>
                        <a:t> geography, which focuses on how humans have changed the Earth’s surface.</a:t>
                      </a:r>
                      <a:endParaRPr lang="en-GB" sz="1000" b="1" dirty="0"/>
                    </a:p>
                  </a:txBody>
                  <a:tcPr/>
                </a:tc>
              </a:tr>
              <a:tr h="1067921">
                <a:tc>
                  <a:txBody>
                    <a:bodyPr/>
                    <a:lstStyle/>
                    <a:p>
                      <a:r>
                        <a:rPr lang="en-GB" sz="1000" dirty="0" smtClean="0"/>
                        <a:t>Physical geography 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1" dirty="0" smtClean="0"/>
                        <a:t>An area of</a:t>
                      </a:r>
                      <a:r>
                        <a:rPr lang="en-GB" sz="1000" b="1" baseline="0" dirty="0" smtClean="0"/>
                        <a:t> geography, which focuses on the Earth’s nature features, such as mountains, deserts, rivers and oceans.</a:t>
                      </a:r>
                      <a:endParaRPr lang="en-GB" sz="1000" b="1" dirty="0" smtClean="0"/>
                    </a:p>
                  </a:txBody>
                  <a:tcPr/>
                </a:tc>
              </a:tr>
              <a:tr h="420696">
                <a:tc>
                  <a:txBody>
                    <a:bodyPr/>
                    <a:lstStyle/>
                    <a:p>
                      <a:r>
                        <a:rPr lang="en-GB" sz="1000" dirty="0" smtClean="0"/>
                        <a:t>Region</a:t>
                      </a:r>
                      <a:r>
                        <a:rPr lang="en-GB" sz="1000" baseline="0" dirty="0" smtClean="0"/>
                        <a:t> 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b="1" dirty="0" smtClean="0"/>
                        <a:t>A certain area  in the world.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267744" y="692696"/>
            <a:ext cx="4464496" cy="209288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000" b="1" dirty="0" smtClean="0">
                <a:solidFill>
                  <a:srgbClr val="FF0000"/>
                </a:solidFill>
              </a:rPr>
              <a:t>Mexico’s Geography</a:t>
            </a:r>
          </a:p>
          <a:p>
            <a:endParaRPr lang="en-GB" sz="1200" b="1" dirty="0">
              <a:solidFill>
                <a:schemeClr val="tx2"/>
              </a:solidFill>
            </a:endParaRPr>
          </a:p>
          <a:p>
            <a:endParaRPr lang="en-GB" sz="1200" b="1" dirty="0" smtClean="0">
              <a:solidFill>
                <a:schemeClr val="tx2"/>
              </a:solidFill>
            </a:endParaRPr>
          </a:p>
          <a:p>
            <a:endParaRPr lang="en-GB" sz="1200" b="1" dirty="0">
              <a:solidFill>
                <a:schemeClr val="tx2"/>
              </a:solidFill>
            </a:endParaRPr>
          </a:p>
          <a:p>
            <a:endParaRPr lang="en-GB" sz="1200" b="1" dirty="0" smtClean="0">
              <a:solidFill>
                <a:schemeClr val="tx2"/>
              </a:solidFill>
            </a:endParaRPr>
          </a:p>
          <a:p>
            <a:endParaRPr lang="en-GB" sz="1200" b="1" dirty="0" smtClean="0">
              <a:solidFill>
                <a:schemeClr val="tx2"/>
              </a:solidFill>
            </a:endParaRPr>
          </a:p>
          <a:p>
            <a:endParaRPr lang="en-GB" sz="1200" b="1" dirty="0" smtClean="0">
              <a:solidFill>
                <a:schemeClr val="tx2"/>
              </a:solidFill>
            </a:endParaRPr>
          </a:p>
          <a:p>
            <a:endParaRPr lang="en-GB" sz="1200" b="1" dirty="0" smtClean="0">
              <a:solidFill>
                <a:srgbClr val="FF0000"/>
              </a:solidFill>
            </a:endParaRPr>
          </a:p>
          <a:p>
            <a:endParaRPr lang="en-GB" sz="1200" b="1" dirty="0">
              <a:solidFill>
                <a:srgbClr val="FF0000"/>
              </a:solidFill>
            </a:endParaRPr>
          </a:p>
          <a:p>
            <a:endParaRPr lang="en-GB" sz="1200" b="1" dirty="0" smtClean="0">
              <a:solidFill>
                <a:srgbClr val="FF0000"/>
              </a:solidFill>
            </a:endParaRPr>
          </a:p>
          <a:p>
            <a:endParaRPr lang="en-GB" sz="1200" b="1" dirty="0" smtClean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67744" y="2852936"/>
            <a:ext cx="4464496" cy="19082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000" b="1" dirty="0">
                <a:solidFill>
                  <a:srgbClr val="FF0000"/>
                </a:solidFill>
              </a:rPr>
              <a:t>Mexican people &amp; culture</a:t>
            </a:r>
            <a:r>
              <a:rPr lang="en-GB" sz="1000" b="1" u="sng" dirty="0"/>
              <a:t/>
            </a:r>
            <a:br>
              <a:rPr lang="en-GB" sz="1000" b="1" u="sng" dirty="0"/>
            </a:br>
            <a:endParaRPr lang="en-GB" sz="1200" b="1" dirty="0">
              <a:solidFill>
                <a:srgbClr val="1F497D"/>
              </a:solidFill>
            </a:endParaRPr>
          </a:p>
          <a:p>
            <a:endParaRPr lang="en-GB" sz="1200" b="1" dirty="0" smtClean="0">
              <a:solidFill>
                <a:srgbClr val="1F497D"/>
              </a:solidFill>
            </a:endParaRPr>
          </a:p>
          <a:p>
            <a:endParaRPr lang="en-GB" sz="1200" b="1" dirty="0">
              <a:solidFill>
                <a:srgbClr val="1F497D"/>
              </a:solidFill>
            </a:endParaRPr>
          </a:p>
          <a:p>
            <a:endParaRPr lang="en-GB" sz="1200" b="1" dirty="0" smtClean="0">
              <a:solidFill>
                <a:srgbClr val="1F497D"/>
              </a:solidFill>
            </a:endParaRPr>
          </a:p>
          <a:p>
            <a:endParaRPr lang="en-GB" sz="1200" b="1" dirty="0">
              <a:solidFill>
                <a:srgbClr val="1F497D"/>
              </a:solidFill>
            </a:endParaRPr>
          </a:p>
          <a:p>
            <a:endParaRPr lang="en-GB" sz="1200" b="1" dirty="0" smtClean="0">
              <a:solidFill>
                <a:srgbClr val="1F497D"/>
              </a:solidFill>
            </a:endParaRPr>
          </a:p>
          <a:p>
            <a:endParaRPr lang="en-GB" sz="1200" b="1" dirty="0" smtClean="0">
              <a:solidFill>
                <a:srgbClr val="1F497D"/>
              </a:solidFill>
            </a:endParaRPr>
          </a:p>
          <a:p>
            <a:endParaRPr lang="en-GB" sz="1200" b="1" dirty="0">
              <a:solidFill>
                <a:srgbClr val="1F497D"/>
              </a:solidFill>
            </a:endParaRPr>
          </a:p>
          <a:p>
            <a:endParaRPr lang="en-GB" sz="1200" b="1" dirty="0">
              <a:solidFill>
                <a:srgbClr val="1F497D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67744" y="4869160"/>
            <a:ext cx="4464496" cy="2308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000" b="1" dirty="0" smtClean="0">
                <a:solidFill>
                  <a:srgbClr val="FF0000"/>
                </a:solidFill>
              </a:rPr>
              <a:t>Day of the Dead</a:t>
            </a:r>
          </a:p>
          <a:p>
            <a:endParaRPr lang="en-GB" sz="1000" b="1" dirty="0" smtClean="0">
              <a:solidFill>
                <a:srgbClr val="FF0000"/>
              </a:solidFill>
            </a:endParaRPr>
          </a:p>
          <a:p>
            <a:r>
              <a:rPr lang="en-GB" sz="1000" dirty="0"/>
              <a:t>The Day of the Dead is celebrated in Mexico and other </a:t>
            </a:r>
            <a:endParaRPr lang="en-GB" sz="1000" dirty="0" smtClean="0"/>
          </a:p>
          <a:p>
            <a:r>
              <a:rPr lang="en-GB" sz="1000" dirty="0" smtClean="0"/>
              <a:t>parts </a:t>
            </a:r>
            <a:r>
              <a:rPr lang="en-GB" sz="1000" dirty="0"/>
              <a:t>of Latin America. It is known there as </a:t>
            </a:r>
            <a:r>
              <a:rPr lang="en-GB" sz="1000" dirty="0" err="1"/>
              <a:t>Día</a:t>
            </a:r>
            <a:r>
              <a:rPr lang="en-GB" sz="1000" dirty="0"/>
              <a:t> de </a:t>
            </a:r>
            <a:r>
              <a:rPr lang="en-GB" sz="1000" dirty="0" err="1"/>
              <a:t>los</a:t>
            </a:r>
            <a:r>
              <a:rPr lang="en-GB" sz="1000" dirty="0"/>
              <a:t> </a:t>
            </a:r>
            <a:endParaRPr lang="en-GB" sz="1000" dirty="0" smtClean="0"/>
          </a:p>
          <a:p>
            <a:r>
              <a:rPr lang="en-GB" sz="1000" dirty="0" err="1" smtClean="0"/>
              <a:t>Muertos</a:t>
            </a:r>
            <a:r>
              <a:rPr lang="en-GB" sz="1000" dirty="0"/>
              <a:t>. </a:t>
            </a:r>
            <a:r>
              <a:rPr lang="en-GB" sz="1000" dirty="0" smtClean="0"/>
              <a:t>Even though it is celebrated in Mexico, </a:t>
            </a:r>
          </a:p>
          <a:p>
            <a:r>
              <a:rPr lang="en-GB" sz="1000" dirty="0" smtClean="0"/>
              <a:t>people also celebrate </a:t>
            </a:r>
            <a:r>
              <a:rPr lang="en-GB" sz="1000" dirty="0"/>
              <a:t>the </a:t>
            </a:r>
            <a:r>
              <a:rPr lang="en-GB" sz="1000" dirty="0" smtClean="0"/>
              <a:t>festival </a:t>
            </a:r>
            <a:r>
              <a:rPr lang="en-GB" sz="1000" dirty="0"/>
              <a:t>in other countries </a:t>
            </a:r>
            <a:endParaRPr lang="en-GB" sz="1000" dirty="0" smtClean="0"/>
          </a:p>
          <a:p>
            <a:r>
              <a:rPr lang="en-GB" sz="1000" dirty="0" smtClean="0"/>
              <a:t>as </a:t>
            </a:r>
            <a:r>
              <a:rPr lang="en-GB" sz="1000" dirty="0"/>
              <a:t>well. </a:t>
            </a:r>
            <a:endParaRPr lang="en-GB" sz="1000" dirty="0" smtClean="0"/>
          </a:p>
          <a:p>
            <a:r>
              <a:rPr lang="en-GB" sz="1000" dirty="0" smtClean="0"/>
              <a:t>The </a:t>
            </a:r>
            <a:r>
              <a:rPr lang="en-GB" sz="1000" dirty="0"/>
              <a:t>festival is </a:t>
            </a:r>
            <a:r>
              <a:rPr lang="en-GB" sz="1000" dirty="0" smtClean="0"/>
              <a:t>celebrated </a:t>
            </a:r>
            <a:r>
              <a:rPr lang="en-GB" sz="1000" dirty="0"/>
              <a:t>to remember loved ones </a:t>
            </a:r>
            <a:endParaRPr lang="en-GB" sz="1000" dirty="0" smtClean="0"/>
          </a:p>
          <a:p>
            <a:r>
              <a:rPr lang="en-GB" sz="1000" dirty="0" smtClean="0"/>
              <a:t>who </a:t>
            </a:r>
            <a:r>
              <a:rPr lang="en-GB" sz="1000" dirty="0"/>
              <a:t>have </a:t>
            </a:r>
            <a:r>
              <a:rPr lang="en-GB" sz="1000" dirty="0" smtClean="0"/>
              <a:t>died and It </a:t>
            </a:r>
            <a:r>
              <a:rPr lang="en-GB" sz="1000" dirty="0"/>
              <a:t>also helps people accept and </a:t>
            </a:r>
            <a:endParaRPr lang="en-GB" sz="1000" dirty="0" smtClean="0"/>
          </a:p>
          <a:p>
            <a:r>
              <a:rPr lang="en-GB" sz="1000" dirty="0" smtClean="0"/>
              <a:t>deal </a:t>
            </a:r>
            <a:r>
              <a:rPr lang="en-GB" sz="1000" dirty="0"/>
              <a:t>with </a:t>
            </a:r>
            <a:r>
              <a:rPr lang="en-GB" sz="1000" dirty="0" smtClean="0"/>
              <a:t>the </a:t>
            </a:r>
            <a:r>
              <a:rPr lang="en-GB" sz="1000" dirty="0"/>
              <a:t>idea of death. </a:t>
            </a:r>
            <a:r>
              <a:rPr lang="en-GB" sz="1000" dirty="0" smtClean="0"/>
              <a:t>An elaborate festival </a:t>
            </a:r>
          </a:p>
          <a:p>
            <a:r>
              <a:rPr lang="en-GB" sz="1000" dirty="0" smtClean="0"/>
              <a:t>takes </a:t>
            </a:r>
            <a:r>
              <a:rPr lang="en-GB" sz="1000" dirty="0"/>
              <a:t>place </a:t>
            </a:r>
            <a:r>
              <a:rPr lang="en-GB" sz="1000" dirty="0" smtClean="0"/>
              <a:t>from October 31</a:t>
            </a:r>
            <a:r>
              <a:rPr lang="en-GB" sz="1000" baseline="30000" dirty="0" smtClean="0"/>
              <a:t>st</a:t>
            </a:r>
            <a:r>
              <a:rPr lang="en-GB" sz="1000" dirty="0" smtClean="0"/>
              <a:t>  to November 2</a:t>
            </a:r>
            <a:r>
              <a:rPr lang="en-GB" sz="1000" baseline="30000" dirty="0" smtClean="0"/>
              <a:t>nd</a:t>
            </a:r>
            <a:r>
              <a:rPr lang="en-GB" sz="1000" dirty="0" smtClean="0"/>
              <a:t> </a:t>
            </a:r>
          </a:p>
          <a:p>
            <a:r>
              <a:rPr lang="en-GB" sz="1000" dirty="0" smtClean="0"/>
              <a:t>every year. </a:t>
            </a:r>
          </a:p>
          <a:p>
            <a:endParaRPr lang="en-GB" sz="1200" b="1" dirty="0" smtClean="0">
              <a:solidFill>
                <a:srgbClr val="1F497D"/>
              </a:solidFill>
            </a:endParaRPr>
          </a:p>
          <a:p>
            <a:endParaRPr lang="en-GB" sz="1200" b="1" dirty="0">
              <a:solidFill>
                <a:srgbClr val="1F497D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504" y="116632"/>
            <a:ext cx="23042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In Sapphire and Topaz our geography topic is ...</a:t>
            </a:r>
            <a:endParaRPr lang="en-US" sz="1100" b="1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8819" y="4993359"/>
            <a:ext cx="1262811" cy="87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" t="7217" r="7540"/>
          <a:stretch/>
        </p:blipFill>
        <p:spPr bwMode="auto">
          <a:xfrm>
            <a:off x="5027841" y="757259"/>
            <a:ext cx="1672053" cy="130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244" y="940254"/>
            <a:ext cx="2489009" cy="179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7181" y="2920317"/>
            <a:ext cx="1014449" cy="1372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436096" y="4293096"/>
            <a:ext cx="1216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 smtClean="0"/>
              <a:t>Frieda Kahlo – famous Mexican Artist</a:t>
            </a:r>
            <a:endParaRPr lang="en-GB" sz="900" dirty="0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1976" y="3407031"/>
            <a:ext cx="1354120" cy="1354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4081977" y="2920317"/>
            <a:ext cx="145520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 smtClean="0"/>
              <a:t>Skulls are often decorated to celebrate the  Day of the Dead festival </a:t>
            </a:r>
            <a:endParaRPr lang="en-GB" sz="900" dirty="0"/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411" y="73124"/>
            <a:ext cx="1245403" cy="700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8416769" y="193576"/>
            <a:ext cx="6083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dirty="0" smtClean="0"/>
              <a:t>Mexican flag </a:t>
            </a:r>
            <a:endParaRPr lang="en-GB" sz="900" dirty="0"/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8" r="8613"/>
          <a:stretch/>
        </p:blipFill>
        <p:spPr bwMode="auto">
          <a:xfrm>
            <a:off x="2483768" y="3217807"/>
            <a:ext cx="1274976" cy="87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2267744" y="4020405"/>
            <a:ext cx="181423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/>
              <a:t>A</a:t>
            </a:r>
            <a:r>
              <a:rPr lang="en-GB" sz="900" dirty="0" smtClean="0"/>
              <a:t>ncient </a:t>
            </a:r>
            <a:r>
              <a:rPr lang="en-GB" sz="900" dirty="0"/>
              <a:t>M</a:t>
            </a:r>
            <a:r>
              <a:rPr lang="en-GB" sz="900" dirty="0" smtClean="0"/>
              <a:t>aya </a:t>
            </a:r>
            <a:r>
              <a:rPr lang="en-GB" sz="900" dirty="0"/>
              <a:t>city of </a:t>
            </a:r>
            <a:r>
              <a:rPr lang="en-GB" sz="900" dirty="0" err="1"/>
              <a:t>Chichen</a:t>
            </a:r>
            <a:r>
              <a:rPr lang="en-GB" sz="900" dirty="0"/>
              <a:t> Itza, meaning "water well of the </a:t>
            </a:r>
            <a:r>
              <a:rPr lang="en-GB" sz="900" dirty="0" err="1"/>
              <a:t>Itzan</a:t>
            </a:r>
            <a:r>
              <a:rPr lang="en-GB" sz="900" dirty="0"/>
              <a:t> people”. It </a:t>
            </a:r>
            <a:r>
              <a:rPr lang="en-GB" sz="900" dirty="0" smtClean="0"/>
              <a:t>is built around sinkholes near Yucatan and was a great place of worship.  </a:t>
            </a:r>
            <a:endParaRPr lang="en-GB" sz="900" dirty="0"/>
          </a:p>
        </p:txBody>
      </p:sp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8819" y="5847558"/>
            <a:ext cx="1262811" cy="838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5044609" y="2201989"/>
            <a:ext cx="121662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 smtClean="0"/>
              <a:t>Map of Mexico showing surrounding sea and Oceans.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38860040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</TotalTime>
  <Words>399</Words>
  <Application>Microsoft Office PowerPoint</Application>
  <PresentationFormat>On-screen Show (4:3)</PresentationFormat>
  <Paragraphs>74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Century Gothic</vt:lpstr>
      <vt:lpstr>Office Theme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4 Geography - Topic  -</dc:title>
  <dc:creator>V Leach</dc:creator>
  <cp:lastModifiedBy>Microsoft account</cp:lastModifiedBy>
  <cp:revision>22</cp:revision>
  <cp:lastPrinted>2022-10-10T06:43:06Z</cp:lastPrinted>
  <dcterms:created xsi:type="dcterms:W3CDTF">2019-11-05T23:52:14Z</dcterms:created>
  <dcterms:modified xsi:type="dcterms:W3CDTF">2022-10-10T06:43:09Z</dcterms:modified>
</cp:coreProperties>
</file>