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10497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866" algn="l" defTabSz="10497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731" algn="l" defTabSz="10497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4597" algn="l" defTabSz="10497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9462" algn="l" defTabSz="10497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4328" algn="l" defTabSz="10497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9194" algn="l" defTabSz="10497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4059" algn="l" defTabSz="10497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8925" algn="l" defTabSz="10497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3A84"/>
    <a:srgbClr val="CB3432"/>
    <a:srgbClr val="04A8E6"/>
    <a:srgbClr val="00A9E5"/>
    <a:srgbClr val="C63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1" autoAdjust="0"/>
    <p:restoredTop sz="94360"/>
  </p:normalViewPr>
  <p:slideViewPr>
    <p:cSldViewPr snapToGrid="0" snapToObjects="1">
      <p:cViewPr varScale="1">
        <p:scale>
          <a:sx n="76" d="100"/>
          <a:sy n="76" d="100"/>
        </p:scale>
        <p:origin x="808" y="208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968A7-038F-7147-804E-1710DE7481AB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2EBF-EA63-564F-BD91-BB21FE174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D2EBF-EA63-564F-BD91-BB21FE1748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95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2F49-D530-4B47-863B-24E1DC1EC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1" y="1571308"/>
            <a:ext cx="9601201" cy="3342640"/>
          </a:xfrm>
        </p:spPr>
        <p:txBody>
          <a:bodyPr anchor="b"/>
          <a:lstStyle>
            <a:lvl1pPr algn="ctr">
              <a:defRPr sz="69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0EB5D-98CF-9B43-86F8-75F7A70CA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1" y="5042853"/>
            <a:ext cx="9601201" cy="2318067"/>
          </a:xfrm>
        </p:spPr>
        <p:txBody>
          <a:bodyPr/>
          <a:lstStyle>
            <a:lvl1pPr marL="0" indent="0" algn="ctr">
              <a:buNone/>
              <a:defRPr sz="2800"/>
            </a:lvl1pPr>
            <a:lvl2pPr marL="524866" indent="0" algn="ctr">
              <a:buNone/>
              <a:defRPr sz="2300"/>
            </a:lvl2pPr>
            <a:lvl3pPr marL="1049731" indent="0" algn="ctr">
              <a:buNone/>
              <a:defRPr sz="2100"/>
            </a:lvl3pPr>
            <a:lvl4pPr marL="1574597" indent="0" algn="ctr">
              <a:buNone/>
              <a:defRPr sz="1800"/>
            </a:lvl4pPr>
            <a:lvl5pPr marL="2099462" indent="0" algn="ctr">
              <a:buNone/>
              <a:defRPr sz="1800"/>
            </a:lvl5pPr>
            <a:lvl6pPr marL="2624328" indent="0" algn="ctr">
              <a:buNone/>
              <a:defRPr sz="1800"/>
            </a:lvl6pPr>
            <a:lvl7pPr marL="3149194" indent="0" algn="ctr">
              <a:buNone/>
              <a:defRPr sz="1800"/>
            </a:lvl7pPr>
            <a:lvl8pPr marL="3674059" indent="0" algn="ctr">
              <a:buNone/>
              <a:defRPr sz="1800"/>
            </a:lvl8pPr>
            <a:lvl9pPr marL="4198925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B782E-9117-AE45-BA9E-D366A0EC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1F3A-3868-4C43-8D21-A3FFAFEAE7EE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5EE76-EB16-1F49-81E5-110744AF9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7F66-C620-9D40-99C5-85589447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C42-FB61-E24E-A503-AFA3363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4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AF2C8-C1F7-1748-BBCB-CC8E45473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9C71F-3E4A-9B40-94E8-FBD446050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5AE66-A62E-CC4F-930E-A7428012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1F3A-3868-4C43-8D21-A3FFAFEAE7EE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0076-9677-4F40-8C6E-5909FC81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CBB22-17D1-BF4D-B2B0-351958F4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C42-FB61-E24E-A503-AFA3363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1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978A7-0B99-2146-9B2B-A52745FC9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8FED1-0498-434B-BB9E-B680FEBE2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051A3-DD73-C34F-8521-419F11537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1F3A-3868-4C43-8D21-A3FFAFEAE7EE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48309-98D1-C943-9B9C-7AEDAF13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42198-7759-3C4D-BCB4-E9495889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C42-FB61-E24E-A503-AFA3363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1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3BF2-E5DC-774C-AEE1-992131DB1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C41C4-756B-7F44-9976-964C42D39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56A24-C823-CC4F-B4A8-0DCDEE6A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1F3A-3868-4C43-8D21-A3FFAFEAE7EE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5AA39-9916-5545-B496-51FA185B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12F40-DF5A-214F-90F4-BC3E5012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C42-FB61-E24E-A503-AFA3363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6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525E-404A-F745-9629-D4AC7401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69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08907-10D7-D449-82BB-DBA30795A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52486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497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5745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994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624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1491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74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989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074D1-5DB2-CA41-917A-1E9F2BD3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1F3A-3868-4C43-8D21-A3FFAFEAE7EE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7006B-7E1B-A24A-BE4F-4140D5A2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18BFC-D767-314C-B470-4F90F1D9E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C42-FB61-E24E-A503-AFA3363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C5F0-67F8-924B-8536-1A1F36DC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06212-2D63-5141-8938-6A45356EA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1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599A1-083E-4F42-9D7E-6D7BCE151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A6FFD-A537-F041-854E-ED185767B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1F3A-3868-4C43-8D21-A3FFAFEAE7EE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CC08A-5970-854F-8C52-40ADFA86A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5E3E4-F1F5-0847-951B-2C68FD99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C42-FB61-E24E-A503-AFA3363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2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DF5E-2E4C-3143-8593-BE4040AA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A56BD-E6B2-5E43-A667-71F60E245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866" indent="0">
              <a:buNone/>
              <a:defRPr sz="2300" b="1"/>
            </a:lvl2pPr>
            <a:lvl3pPr marL="1049731" indent="0">
              <a:buNone/>
              <a:defRPr sz="2100" b="1"/>
            </a:lvl3pPr>
            <a:lvl4pPr marL="1574597" indent="0">
              <a:buNone/>
              <a:defRPr sz="1800" b="1"/>
            </a:lvl4pPr>
            <a:lvl5pPr marL="2099462" indent="0">
              <a:buNone/>
              <a:defRPr sz="1800" b="1"/>
            </a:lvl5pPr>
            <a:lvl6pPr marL="2624328" indent="0">
              <a:buNone/>
              <a:defRPr sz="1800" b="1"/>
            </a:lvl6pPr>
            <a:lvl7pPr marL="3149194" indent="0">
              <a:buNone/>
              <a:defRPr sz="1800" b="1"/>
            </a:lvl7pPr>
            <a:lvl8pPr marL="3674059" indent="0">
              <a:buNone/>
              <a:defRPr sz="1800" b="1"/>
            </a:lvl8pPr>
            <a:lvl9pPr marL="4198925" indent="0">
              <a:buNone/>
              <a:defRPr sz="1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C62D3-1760-414D-ADA4-E8EC061D7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CBF170-365C-0646-BA0B-F563708EB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866" indent="0">
              <a:buNone/>
              <a:defRPr sz="2300" b="1"/>
            </a:lvl2pPr>
            <a:lvl3pPr marL="1049731" indent="0">
              <a:buNone/>
              <a:defRPr sz="2100" b="1"/>
            </a:lvl3pPr>
            <a:lvl4pPr marL="1574597" indent="0">
              <a:buNone/>
              <a:defRPr sz="1800" b="1"/>
            </a:lvl4pPr>
            <a:lvl5pPr marL="2099462" indent="0">
              <a:buNone/>
              <a:defRPr sz="1800" b="1"/>
            </a:lvl5pPr>
            <a:lvl6pPr marL="2624328" indent="0">
              <a:buNone/>
              <a:defRPr sz="1800" b="1"/>
            </a:lvl6pPr>
            <a:lvl7pPr marL="3149194" indent="0">
              <a:buNone/>
              <a:defRPr sz="1800" b="1"/>
            </a:lvl7pPr>
            <a:lvl8pPr marL="3674059" indent="0">
              <a:buNone/>
              <a:defRPr sz="1800" b="1"/>
            </a:lvl8pPr>
            <a:lvl9pPr marL="4198925" indent="0">
              <a:buNone/>
              <a:defRPr sz="1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0F104-3F63-C242-9411-B08739DAE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A27D9-1EA1-354A-876F-C99070D5F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1F3A-3868-4C43-8D21-A3FFAFEAE7EE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BCB13-DD75-DE4C-99D6-A88FDE7F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A16CC3-63A8-CB4B-9C78-10F7EE9F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C42-FB61-E24E-A503-AFA3363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3AB8-D3B9-4A42-8D87-298B9389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85933-B2E6-9D43-9283-757C9439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1F3A-3868-4C43-8D21-A3FFAFEAE7EE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DDB31-81DC-7B4A-ABE4-42B9BD87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03D49-5FBC-624F-8FD3-20CDA82B6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C42-FB61-E24E-A503-AFA3363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1765F-8BF9-EF44-87B3-2D8C44A32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1F3A-3868-4C43-8D21-A3FFAFEAE7EE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E1153-090C-0641-A991-A5AA598F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50C71-9DDB-984C-9957-6FF79A08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C42-FB61-E24E-A503-AFA3363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0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C2E66-6373-6049-8F53-3B2CD2A1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B7DBD-1CE5-BE4C-9FC1-068C158EF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9758A-0D71-7C4A-98F1-BC7ECB696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800"/>
            </a:lvl1pPr>
            <a:lvl2pPr marL="524866" indent="0">
              <a:buNone/>
              <a:defRPr sz="1600"/>
            </a:lvl2pPr>
            <a:lvl3pPr marL="1049731" indent="0">
              <a:buNone/>
              <a:defRPr sz="1400"/>
            </a:lvl3pPr>
            <a:lvl4pPr marL="1574597" indent="0">
              <a:buNone/>
              <a:defRPr sz="1100"/>
            </a:lvl4pPr>
            <a:lvl5pPr marL="2099462" indent="0">
              <a:buNone/>
              <a:defRPr sz="1100"/>
            </a:lvl5pPr>
            <a:lvl6pPr marL="2624328" indent="0">
              <a:buNone/>
              <a:defRPr sz="1100"/>
            </a:lvl6pPr>
            <a:lvl7pPr marL="3149194" indent="0">
              <a:buNone/>
              <a:defRPr sz="1100"/>
            </a:lvl7pPr>
            <a:lvl8pPr marL="3674059" indent="0">
              <a:buNone/>
              <a:defRPr sz="1100"/>
            </a:lvl8pPr>
            <a:lvl9pPr marL="4198925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A4BD1-98B2-8142-BC93-17FB3F36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1F3A-3868-4C43-8D21-A3FFAFEAE7EE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EDA26-6327-9442-9B20-E814A2BD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81B9D-8B6B-FA46-A2B4-5ED7BF6A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C42-FB61-E24E-A503-AFA3363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0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86BC-AD98-0344-A180-D3A016C0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4952A-0C2E-304E-9E32-9394EF44E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700"/>
            </a:lvl1pPr>
            <a:lvl2pPr marL="524866" indent="0">
              <a:buNone/>
              <a:defRPr sz="3200"/>
            </a:lvl2pPr>
            <a:lvl3pPr marL="1049731" indent="0">
              <a:buNone/>
              <a:defRPr sz="2800"/>
            </a:lvl3pPr>
            <a:lvl4pPr marL="1574597" indent="0">
              <a:buNone/>
              <a:defRPr sz="2300"/>
            </a:lvl4pPr>
            <a:lvl5pPr marL="2099462" indent="0">
              <a:buNone/>
              <a:defRPr sz="2300"/>
            </a:lvl5pPr>
            <a:lvl6pPr marL="2624328" indent="0">
              <a:buNone/>
              <a:defRPr sz="2300"/>
            </a:lvl6pPr>
            <a:lvl7pPr marL="3149194" indent="0">
              <a:buNone/>
              <a:defRPr sz="2300"/>
            </a:lvl7pPr>
            <a:lvl8pPr marL="3674059" indent="0">
              <a:buNone/>
              <a:defRPr sz="2300"/>
            </a:lvl8pPr>
            <a:lvl9pPr marL="419892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AF263-DEF6-4E4D-B0AF-906BCB4EE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800"/>
            </a:lvl1pPr>
            <a:lvl2pPr marL="524866" indent="0">
              <a:buNone/>
              <a:defRPr sz="1600"/>
            </a:lvl2pPr>
            <a:lvl3pPr marL="1049731" indent="0">
              <a:buNone/>
              <a:defRPr sz="1400"/>
            </a:lvl3pPr>
            <a:lvl4pPr marL="1574597" indent="0">
              <a:buNone/>
              <a:defRPr sz="1100"/>
            </a:lvl4pPr>
            <a:lvl5pPr marL="2099462" indent="0">
              <a:buNone/>
              <a:defRPr sz="1100"/>
            </a:lvl5pPr>
            <a:lvl6pPr marL="2624328" indent="0">
              <a:buNone/>
              <a:defRPr sz="1100"/>
            </a:lvl6pPr>
            <a:lvl7pPr marL="3149194" indent="0">
              <a:buNone/>
              <a:defRPr sz="1100"/>
            </a:lvl7pPr>
            <a:lvl8pPr marL="3674059" indent="0">
              <a:buNone/>
              <a:defRPr sz="1100"/>
            </a:lvl8pPr>
            <a:lvl9pPr marL="4198925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6A434-CF68-3E41-8018-EFA0318FC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1F3A-3868-4C43-8D21-A3FFAFEAE7EE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FB1ED-A7BA-B74A-BFA7-741DEB13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C583-D6D2-9044-A504-9BE9B3A5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C42-FB61-E24E-A503-AFA3363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7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FF4A5E-B3FA-2E4F-9920-20910A4CB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104973" tIns="52487" rIns="104973" bIns="52487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9F579-AE0C-364A-BFD4-2F82D7D38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104973" tIns="52487" rIns="104973" bIns="52487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B2D21-546A-514B-ACE8-1C6FDE4F1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1" y="8898892"/>
            <a:ext cx="2880360" cy="511175"/>
          </a:xfrm>
          <a:prstGeom prst="rect">
            <a:avLst/>
          </a:prstGeom>
        </p:spPr>
        <p:txBody>
          <a:bodyPr vert="horz" lIns="104973" tIns="52487" rIns="104973" bIns="5248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11F3A-3868-4C43-8D21-A3FFAFEAE7EE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F85CE-2876-D34C-A700-7040DAABA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104973" tIns="52487" rIns="104973" bIns="5248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58561-F15D-5F48-ABE8-48C769726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104973" tIns="52487" rIns="104973" bIns="5248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A6C42-FB61-E24E-A503-AFA3363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8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49731" rtl="0" eaLnBrk="1" latinLnBrk="0" hangingPunct="1">
        <a:lnSpc>
          <a:spcPct val="90000"/>
        </a:lnSpc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2433" indent="-262433" algn="l" defTabSz="1049731" rtl="0" eaLnBrk="1" latinLnBrk="0" hangingPunct="1">
        <a:lnSpc>
          <a:spcPct val="90000"/>
        </a:lnSpc>
        <a:spcBef>
          <a:spcPts val="1148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87298" indent="-262433" algn="l" defTabSz="1049731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12164" indent="-262433" algn="l" defTabSz="1049731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37030" indent="-262433" algn="l" defTabSz="1049731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361895" indent="-262433" algn="l" defTabSz="1049731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886761" indent="-262433" algn="l" defTabSz="1049731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11626" indent="-262433" algn="l" defTabSz="1049731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936492" indent="-262433" algn="l" defTabSz="1049731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461358" indent="-262433" algn="l" defTabSz="1049731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97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866" algn="l" defTabSz="10497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731" algn="l" defTabSz="10497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4597" algn="l" defTabSz="10497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9462" algn="l" defTabSz="10497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4328" algn="l" defTabSz="10497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9194" algn="l" defTabSz="10497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4059" algn="l" defTabSz="10497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8925" algn="l" defTabSz="10497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9ABDC1-08CB-BC41-8620-FDF63C567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184" y="141054"/>
            <a:ext cx="4513862" cy="784603"/>
          </a:xfrm>
          <a:prstGeom prst="rect">
            <a:avLst/>
          </a:prstGeom>
        </p:spPr>
      </p:pic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04EAAB77-0BCD-0543-A6F4-91B50287D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080181"/>
              </p:ext>
            </p:extLst>
          </p:nvPr>
        </p:nvGraphicFramePr>
        <p:xfrm>
          <a:off x="90867" y="3320227"/>
          <a:ext cx="6127693" cy="617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427">
                  <a:extLst>
                    <a:ext uri="{9D8B030D-6E8A-4147-A177-3AD203B41FA5}">
                      <a16:colId xmlns:a16="http://schemas.microsoft.com/office/drawing/2014/main" val="3909516932"/>
                    </a:ext>
                  </a:extLst>
                </a:gridCol>
                <a:gridCol w="4585266">
                  <a:extLst>
                    <a:ext uri="{9D8B030D-6E8A-4147-A177-3AD203B41FA5}">
                      <a16:colId xmlns:a16="http://schemas.microsoft.com/office/drawing/2014/main" val="3056314803"/>
                    </a:ext>
                  </a:extLst>
                </a:gridCol>
              </a:tblGrid>
              <a:tr h="506532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ea typeface="Baskerville" panose="02020502070401020303" pitchFamily="18" charset="0"/>
                        </a:rPr>
                        <a:t>Vocabulary</a:t>
                      </a:r>
                    </a:p>
                  </a:txBody>
                  <a:tcPr marL="96012" marR="96012" marT="64008" marB="64008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ea typeface="Baskerville" panose="02020502070401020303" pitchFamily="18" charset="0"/>
                        </a:rPr>
                        <a:t>Meaning</a:t>
                      </a:r>
                    </a:p>
                  </a:txBody>
                  <a:tcPr marL="96012" marR="96012" marT="64008" marB="64008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850879"/>
                  </a:ext>
                </a:extLst>
              </a:tr>
              <a:tr h="627285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Celts</a:t>
                      </a:r>
                    </a:p>
                  </a:txBody>
                  <a:tcPr marL="96012" marR="96012" marT="64008" marB="6400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People living in Britain and some parts of Europe after the Iron Age.</a:t>
                      </a:r>
                    </a:p>
                  </a:txBody>
                  <a:tcPr marL="96012" marR="96012" marT="64008" marB="64008"/>
                </a:tc>
                <a:extLst>
                  <a:ext uri="{0D108BD9-81ED-4DB2-BD59-A6C34878D82A}">
                    <a16:rowId xmlns:a16="http://schemas.microsoft.com/office/drawing/2014/main" val="1326230288"/>
                  </a:ext>
                </a:extLst>
              </a:tr>
              <a:tr h="627285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Conquest</a:t>
                      </a:r>
                    </a:p>
                  </a:txBody>
                  <a:tcPr marL="96012" marR="96012" marT="64008" marB="6400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Taking control of a place by force, often with an army.</a:t>
                      </a:r>
                    </a:p>
                  </a:txBody>
                  <a:tcPr marL="96012" marR="96012" marT="64008" marB="64008"/>
                </a:tc>
                <a:extLst>
                  <a:ext uri="{0D108BD9-81ED-4DB2-BD59-A6C34878D82A}">
                    <a16:rowId xmlns:a16="http://schemas.microsoft.com/office/drawing/2014/main" val="496595303"/>
                  </a:ext>
                </a:extLst>
              </a:tr>
              <a:tr h="513924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Empire</a:t>
                      </a:r>
                    </a:p>
                  </a:txBody>
                  <a:tcPr marL="96012" marR="96012" marT="64008" marB="6400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Many countries that are ruled by one leader.</a:t>
                      </a:r>
                    </a:p>
                  </a:txBody>
                  <a:tcPr marL="96012" marR="96012" marT="64008" marB="64008"/>
                </a:tc>
                <a:extLst>
                  <a:ext uri="{0D108BD9-81ED-4DB2-BD59-A6C34878D82A}">
                    <a16:rowId xmlns:a16="http://schemas.microsoft.com/office/drawing/2014/main" val="3858906723"/>
                  </a:ext>
                </a:extLst>
              </a:tr>
              <a:tr h="513924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Emperor</a:t>
                      </a:r>
                    </a:p>
                  </a:txBody>
                  <a:tcPr marL="96012" marR="96012" marT="64008" marB="6400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Leader or ruler of an empire.</a:t>
                      </a:r>
                    </a:p>
                  </a:txBody>
                  <a:tcPr marL="96012" marR="96012" marT="64008" marB="64008"/>
                </a:tc>
                <a:extLst>
                  <a:ext uri="{0D108BD9-81ED-4DB2-BD59-A6C34878D82A}">
                    <a16:rowId xmlns:a16="http://schemas.microsoft.com/office/drawing/2014/main" val="2241054552"/>
                  </a:ext>
                </a:extLst>
              </a:tr>
              <a:tr h="513924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Boudicca </a:t>
                      </a:r>
                    </a:p>
                  </a:txBody>
                  <a:tcPr marL="96012" marR="96012" marT="64008" marB="6400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Queen of a Celtic tribe. </a:t>
                      </a:r>
                    </a:p>
                  </a:txBody>
                  <a:tcPr marL="96012" marR="96012" marT="64008" marB="64008"/>
                </a:tc>
                <a:extLst>
                  <a:ext uri="{0D108BD9-81ED-4DB2-BD59-A6C34878D82A}">
                    <a16:rowId xmlns:a16="http://schemas.microsoft.com/office/drawing/2014/main" val="1127791590"/>
                  </a:ext>
                </a:extLst>
              </a:tr>
              <a:tr h="627285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Legion </a:t>
                      </a:r>
                    </a:p>
                  </a:txBody>
                  <a:tcPr marL="96012" marR="96012" marT="64008" marB="6400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A large section of </a:t>
                      </a:r>
                      <a:r>
                        <a:rPr lang="en-US" sz="1700"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the Roman </a:t>
                      </a:r>
                      <a:r>
                        <a:rPr lang="en-US" sz="1700" dirty="0"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army, made up of around 5000 soldiers. </a:t>
                      </a:r>
                    </a:p>
                  </a:txBody>
                  <a:tcPr marL="96012" marR="96012" marT="64008" marB="64008"/>
                </a:tc>
                <a:extLst>
                  <a:ext uri="{0D108BD9-81ED-4DB2-BD59-A6C34878D82A}">
                    <a16:rowId xmlns:a16="http://schemas.microsoft.com/office/drawing/2014/main" val="1650095215"/>
                  </a:ext>
                </a:extLst>
              </a:tr>
              <a:tr h="513924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Settlement</a:t>
                      </a:r>
                    </a:p>
                  </a:txBody>
                  <a:tcPr marL="96012" marR="96012" marT="64008" marB="6400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A place where people decided to live.</a:t>
                      </a:r>
                    </a:p>
                  </a:txBody>
                  <a:tcPr marL="96012" marR="96012" marT="64008" marB="64008"/>
                </a:tc>
                <a:extLst>
                  <a:ext uri="{0D108BD9-81ED-4DB2-BD59-A6C34878D82A}">
                    <a16:rowId xmlns:a16="http://schemas.microsoft.com/office/drawing/2014/main" val="1323790051"/>
                  </a:ext>
                </a:extLst>
              </a:tr>
              <a:tr h="513924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Invasion</a:t>
                      </a:r>
                    </a:p>
                  </a:txBody>
                  <a:tcPr marL="96012" marR="96012" marT="64008" marB="6400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When a foreign army enters a country by force.</a:t>
                      </a:r>
                    </a:p>
                  </a:txBody>
                  <a:tcPr marL="96012" marR="96012" marT="64008" marB="64008"/>
                </a:tc>
                <a:extLst>
                  <a:ext uri="{0D108BD9-81ED-4DB2-BD59-A6C34878D82A}">
                    <a16:rowId xmlns:a16="http://schemas.microsoft.com/office/drawing/2014/main" val="940832637"/>
                  </a:ext>
                </a:extLst>
              </a:tr>
              <a:tr h="513924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Rebel</a:t>
                      </a:r>
                    </a:p>
                  </a:txBody>
                  <a:tcPr marL="96012" marR="96012" marT="64008" marB="6400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Calibri" panose="020F0502020204030204" pitchFamily="34" charset="0"/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To refuse to be controlled by an authority. </a:t>
                      </a:r>
                    </a:p>
                  </a:txBody>
                  <a:tcPr marL="96012" marR="96012" marT="64008" marB="64008"/>
                </a:tc>
                <a:extLst>
                  <a:ext uri="{0D108BD9-81ED-4DB2-BD59-A6C34878D82A}">
                    <a16:rowId xmlns:a16="http://schemas.microsoft.com/office/drawing/2014/main" val="94877142"/>
                  </a:ext>
                </a:extLst>
              </a:tr>
              <a:tr h="627285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+mn-lt"/>
                          <a:ea typeface="Baskerville" panose="02020502070401020303" pitchFamily="18" charset="0"/>
                        </a:rPr>
                        <a:t>Rebellion </a:t>
                      </a:r>
                    </a:p>
                  </a:txBody>
                  <a:tcPr marL="96012" marR="96012" marT="64008" marB="6400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ea typeface="Baskerville" panose="02020502070401020303" pitchFamily="18" charset="0"/>
                        </a:rPr>
                        <a:t>An uprising or revolt by people who want to challenge what is unfair treatment by rulers. </a:t>
                      </a:r>
                    </a:p>
                  </a:txBody>
                  <a:tcPr marL="96012" marR="96012" marT="64008" marB="64008"/>
                </a:tc>
                <a:extLst>
                  <a:ext uri="{0D108BD9-81ED-4DB2-BD59-A6C34878D82A}">
                    <a16:rowId xmlns:a16="http://schemas.microsoft.com/office/drawing/2014/main" val="118684170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918877" y="73236"/>
            <a:ext cx="2775734" cy="3214973"/>
            <a:chOff x="68977" y="52310"/>
            <a:chExt cx="2643556" cy="2296409"/>
          </a:xfrm>
        </p:grpSpPr>
        <p:grpSp>
          <p:nvGrpSpPr>
            <p:cNvPr id="12" name="Group 11"/>
            <p:cNvGrpSpPr/>
            <p:nvPr/>
          </p:nvGrpSpPr>
          <p:grpSpPr>
            <a:xfrm>
              <a:off x="68977" y="715008"/>
              <a:ext cx="2643556" cy="1633711"/>
              <a:chOff x="0" y="0"/>
              <a:chExt cx="3543300" cy="2071370"/>
            </a:xfrm>
          </p:grpSpPr>
          <p:pic>
            <p:nvPicPr>
              <p:cNvPr id="13" name="Picture 12" descr="Macintosh HD:Users:bewseylodge:Desktop:Screen Shot 2021-05-18 at 16.25.22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35"/>
                <a:ext cx="1482725" cy="20637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Picture 14" descr="Macintosh HD:Users:bewseylodge:Desktop:Screen Shot 2021-05-18 at 16.31.30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5900" y="0"/>
                <a:ext cx="2057400" cy="20713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" name="Oval Callout 4"/>
            <p:cNvSpPr/>
            <p:nvPr/>
          </p:nvSpPr>
          <p:spPr>
            <a:xfrm>
              <a:off x="177204" y="52310"/>
              <a:ext cx="2249177" cy="715509"/>
            </a:xfrm>
            <a:prstGeom prst="wedgeEllipseCallout">
              <a:avLst>
                <a:gd name="adj1" fmla="val -22325"/>
                <a:gd name="adj2" fmla="val 10329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Follow the QR code to learn about my equipment!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1975" y="239045"/>
            <a:ext cx="3276728" cy="2127028"/>
            <a:chOff x="0" y="0"/>
            <a:chExt cx="5673090" cy="2222500"/>
          </a:xfrm>
        </p:grpSpPr>
        <p:pic>
          <p:nvPicPr>
            <p:cNvPr id="21" name="Picture 20" descr="Macintosh HD:Users:bewseylodge:Desktop:Romans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" t="7283" r="6778" b="7604"/>
            <a:stretch/>
          </p:blipFill>
          <p:spPr bwMode="auto">
            <a:xfrm>
              <a:off x="0" y="0"/>
              <a:ext cx="2185670" cy="21647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24" name="Picture 23" descr="Macintosh HD:Users:bewseylodge:Desktop:Screen Shot 2021-05-18 at 16.37.1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700" y="0"/>
              <a:ext cx="3501390" cy="2222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Oval Callout 6"/>
          <p:cNvSpPr/>
          <p:nvPr/>
        </p:nvSpPr>
        <p:spPr>
          <a:xfrm>
            <a:off x="868301" y="2366073"/>
            <a:ext cx="2620404" cy="914421"/>
          </a:xfrm>
          <a:prstGeom prst="wedgeEllipseCallout">
            <a:avLst>
              <a:gd name="adj1" fmla="val 84542"/>
              <a:gd name="adj2" fmla="val -11066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4973" tIns="52487" rIns="104973" bIns="52487" rtlCol="0" anchor="ctr"/>
          <a:lstStyle/>
          <a:p>
            <a:pPr algn="ctr"/>
            <a:r>
              <a:rPr lang="en-US" sz="1600" dirty="0"/>
              <a:t>Follow this QR code to explore my house!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757843" y="2732258"/>
            <a:ext cx="5528544" cy="2997000"/>
            <a:chOff x="1343025" y="1611559"/>
            <a:chExt cx="6457950" cy="429711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3025" y="1611559"/>
              <a:ext cx="6457950" cy="4297116"/>
            </a:xfrm>
            <a:prstGeom prst="rect">
              <a:avLst/>
            </a:prstGeom>
            <a:ln w="28575">
              <a:solidFill>
                <a:srgbClr val="934133"/>
              </a:solidFill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1477317" y="1958340"/>
              <a:ext cx="1517345" cy="46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Britannia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12698" y="2894370"/>
              <a:ext cx="976323" cy="46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Gallia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77317" y="4083092"/>
              <a:ext cx="1517344" cy="46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Hispania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15718" y="3898424"/>
              <a:ext cx="1135381" cy="46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Italia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31071" y="3713758"/>
              <a:ext cx="1243970" cy="46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chemeClr val="bg1"/>
                  </a:solidFill>
                </a:rPr>
                <a:t>Illyrium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75041" y="4162696"/>
              <a:ext cx="1135381" cy="46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Asia</a:t>
              </a:r>
            </a:p>
          </p:txBody>
        </p:sp>
      </p:grpSp>
      <p:sp>
        <p:nvSpPr>
          <p:cNvPr id="9" name="Wave 8"/>
          <p:cNvSpPr/>
          <p:nvPr/>
        </p:nvSpPr>
        <p:spPr>
          <a:xfrm>
            <a:off x="9743901" y="2511755"/>
            <a:ext cx="2233516" cy="1051259"/>
          </a:xfrm>
          <a:prstGeom prst="wave">
            <a:avLst>
              <a:gd name="adj1" fmla="val 4411"/>
              <a:gd name="adj2" fmla="val 27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4973" tIns="52487" rIns="104973" bIns="5248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Britain used to be called Britannia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CD0B19-6CB2-5206-FA42-4D08B92BA0CA}"/>
              </a:ext>
            </a:extLst>
          </p:cNvPr>
          <p:cNvSpPr txBox="1"/>
          <p:nvPr/>
        </p:nvSpPr>
        <p:spPr>
          <a:xfrm>
            <a:off x="6694611" y="1034153"/>
            <a:ext cx="6106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first Romans lived in Italy nearly 3000 years ago. They founded the city of Rome in 753BC and over the centuries, conquered many lands to create a huge empire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9B559BF-0964-EF8A-3DDE-F4FDA5107B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4919" y="6236510"/>
            <a:ext cx="6514393" cy="326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49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184</Words>
  <Application>Microsoft Macintosh PowerPoint</Application>
  <PresentationFormat>A3 Paper (297x420 mm)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Reid</dc:creator>
  <cp:lastModifiedBy>emma matthews</cp:lastModifiedBy>
  <cp:revision>40</cp:revision>
  <cp:lastPrinted>2023-12-18T16:35:36Z</cp:lastPrinted>
  <dcterms:created xsi:type="dcterms:W3CDTF">2020-10-09T17:59:40Z</dcterms:created>
  <dcterms:modified xsi:type="dcterms:W3CDTF">2024-12-16T08:43:27Z</dcterms:modified>
</cp:coreProperties>
</file>